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7" r:id="rId1"/>
  </p:sldMasterIdLst>
  <p:notesMasterIdLst>
    <p:notesMasterId r:id="rId3"/>
  </p:notesMasterIdLst>
  <p:sldIdLst>
    <p:sldId id="257" r:id="rId2"/>
  </p:sldIdLst>
  <p:sldSz cx="12801600" cy="9601200" type="A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4729" autoAdjust="0"/>
  </p:normalViewPr>
  <p:slideViewPr>
    <p:cSldViewPr>
      <p:cViewPr>
        <p:scale>
          <a:sx n="75" d="100"/>
          <a:sy n="75" d="100"/>
        </p:scale>
        <p:origin x="-558" y="24"/>
      </p:cViewPr>
      <p:guideLst>
        <p:guide orient="horz" pos="3024"/>
        <p:guide pos="40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41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892920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2" name="Google Shape;11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只有標題" type="titleOnly">
  <p:cSld name="TITLE_ONL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內容" type="obj">
  <p:cSld name="OBJECT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章節標題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873443" y="2393635"/>
            <a:ext cx="11041380" cy="3993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Calibri"/>
              <a:buNone/>
              <a:defRPr sz="8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873443" y="6425250"/>
            <a:ext cx="11041380" cy="2100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360"/>
              <a:buNone/>
              <a:defRPr sz="3359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 sz="2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520"/>
              <a:buNone/>
              <a:defRPr sz="252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rgbClr val="888888"/>
              </a:buClr>
              <a:buSzPts val="2240"/>
              <a:buNone/>
              <a:defRPr sz="224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兩個內容" type="twoObj">
  <p:cSld name="TWO_OBJECT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880110" y="2555875"/>
            <a:ext cx="5440680" cy="6091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2"/>
          </p:nvPr>
        </p:nvSpPr>
        <p:spPr>
          <a:xfrm>
            <a:off x="6480810" y="2555875"/>
            <a:ext cx="5440680" cy="6091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881777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881779" y="2353628"/>
            <a:ext cx="5415676" cy="1153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360"/>
              <a:buNone/>
              <a:defRPr sz="3359" b="1"/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None/>
              <a:defRPr sz="2520" b="1"/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5pPr>
            <a:lvl6pPr marL="2743200" lvl="5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6pPr>
            <a:lvl7pPr marL="3200400" lvl="6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7pPr>
            <a:lvl8pPr marL="3657600" lvl="7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8pPr>
            <a:lvl9pPr marL="4114800" lvl="8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2"/>
          </p:nvPr>
        </p:nvSpPr>
        <p:spPr>
          <a:xfrm>
            <a:off x="881779" y="3507105"/>
            <a:ext cx="5415676" cy="515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3"/>
          </p:nvPr>
        </p:nvSpPr>
        <p:spPr>
          <a:xfrm>
            <a:off x="6480811" y="2353628"/>
            <a:ext cx="5442347" cy="1153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360"/>
              <a:buNone/>
              <a:defRPr sz="3359" b="1"/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/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None/>
              <a:defRPr sz="2520" b="1"/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5pPr>
            <a:lvl6pPr marL="2743200" lvl="5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6pPr>
            <a:lvl7pPr marL="3200400" lvl="6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7pPr>
            <a:lvl8pPr marL="3657600" lvl="7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8pPr>
            <a:lvl9pPr marL="4114800" lvl="8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 b="1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4"/>
          </p:nvPr>
        </p:nvSpPr>
        <p:spPr>
          <a:xfrm>
            <a:off x="6480811" y="3507105"/>
            <a:ext cx="5442347" cy="5158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內容" type="objTx">
  <p:cSld name="OBJECT_WITH_CAPTIO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 txBox="1"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80"/>
              <a:buFont typeface="Calibri"/>
              <a:buNone/>
              <a:defRPr sz="448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1"/>
          </p:nvPr>
        </p:nvSpPr>
        <p:spPr>
          <a:xfrm>
            <a:off x="5442347" y="1382397"/>
            <a:ext cx="6480810" cy="6823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51308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4480"/>
              <a:buChar char="•"/>
              <a:defRPr sz="4480"/>
            </a:lvl1pPr>
            <a:lvl2pPr marL="914400" lvl="1" indent="-477519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920"/>
              <a:buChar char="•"/>
              <a:defRPr sz="3920"/>
            </a:lvl2pPr>
            <a:lvl3pPr marL="1371600" lvl="2" indent="-44196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360"/>
              <a:buChar char="•"/>
              <a:defRPr sz="3359"/>
            </a:lvl3pPr>
            <a:lvl4pPr marL="1828800" lvl="3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4pPr>
            <a:lvl5pPr marL="2286000" lvl="4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5pPr>
            <a:lvl6pPr marL="2743200" lvl="5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6pPr>
            <a:lvl7pPr marL="3200400" lvl="6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7pPr>
            <a:lvl8pPr marL="3657600" lvl="7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8pPr>
            <a:lvl9pPr marL="4114800" lvl="8" indent="-4064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2"/>
          </p:nvPr>
        </p:nvSpPr>
        <p:spPr>
          <a:xfrm>
            <a:off x="881778" y="2880360"/>
            <a:ext cx="4128849" cy="5336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/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/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680"/>
              <a:buNone/>
              <a:defRPr sz="1679"/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6pPr>
            <a:lvl7pPr marL="3200400" lvl="6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7pPr>
            <a:lvl8pPr marL="3657600" lvl="7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8pPr>
            <a:lvl9pPr marL="4114800" lvl="8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含輔助字幕的圖片" type="picTx">
  <p:cSld name="PICTURE_WITH_CAPTION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881778" y="640080"/>
            <a:ext cx="4128849" cy="224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80"/>
              <a:buFont typeface="Calibri"/>
              <a:buNone/>
              <a:defRPr sz="448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>
            <a:spLocks noGrp="1"/>
          </p:cNvSpPr>
          <p:nvPr>
            <p:ph type="pic" idx="2"/>
          </p:nvPr>
        </p:nvSpPr>
        <p:spPr>
          <a:xfrm>
            <a:off x="5442347" y="1382397"/>
            <a:ext cx="6480810" cy="6823075"/>
          </a:xfrm>
          <a:prstGeom prst="rect">
            <a:avLst/>
          </a:prstGeom>
          <a:noFill/>
          <a:ln>
            <a:noFill/>
          </a:ln>
        </p:spPr>
      </p:sp>
      <p:sp>
        <p:nvSpPr>
          <p:cNvPr id="58" name="Google Shape;58;p8"/>
          <p:cNvSpPr txBox="1">
            <a:spLocks noGrp="1"/>
          </p:cNvSpPr>
          <p:nvPr>
            <p:ph type="body" idx="1"/>
          </p:nvPr>
        </p:nvSpPr>
        <p:spPr>
          <a:xfrm>
            <a:off x="881778" y="2880360"/>
            <a:ext cx="4128849" cy="5336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240"/>
              <a:buNone/>
              <a:defRPr sz="2240"/>
            </a:lvl1pPr>
            <a:lvl2pPr marL="914400" lvl="1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960"/>
              <a:buNone/>
              <a:defRPr sz="1960"/>
            </a:lvl2pPr>
            <a:lvl3pPr marL="1371600" lvl="2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680"/>
              <a:buNone/>
              <a:defRPr sz="1679"/>
            </a:lvl3pPr>
            <a:lvl4pPr marL="1828800" lvl="3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4pPr>
            <a:lvl5pPr marL="2286000" lvl="4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5pPr>
            <a:lvl6pPr marL="2743200" lvl="5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6pPr>
            <a:lvl7pPr marL="3200400" lvl="6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7pPr>
            <a:lvl8pPr marL="3657600" lvl="7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8pPr>
            <a:lvl9pPr marL="4114800" lvl="8" indent="-2286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標題及直排文字" type="vertTx">
  <p:cSld name="VERTICAL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1"/>
          </p:nvPr>
        </p:nvSpPr>
        <p:spPr>
          <a:xfrm rot="5400000">
            <a:off x="3354863" y="81122"/>
            <a:ext cx="6091873" cy="11041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直排標題及文字" type="vertTitleAndTx">
  <p:cSld name="VERTICAL_TITLE_AND_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title"/>
          </p:nvPr>
        </p:nvSpPr>
        <p:spPr>
          <a:xfrm rot="5400000">
            <a:off x="6473031" y="3199289"/>
            <a:ext cx="8136573" cy="276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1"/>
          </p:nvPr>
        </p:nvSpPr>
        <p:spPr>
          <a:xfrm rot="5400000">
            <a:off x="872332" y="518954"/>
            <a:ext cx="8136573" cy="8121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80110" y="511177"/>
            <a:ext cx="11041380" cy="1855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160"/>
              <a:buFont typeface="Calibri"/>
              <a:buNone/>
              <a:defRPr sz="616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80110" y="2555875"/>
            <a:ext cx="11041380" cy="6091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77519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920"/>
              <a:buFont typeface="Arial"/>
              <a:buChar char="•"/>
              <a:defRPr sz="39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4196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360"/>
              <a:buFont typeface="Arial"/>
              <a:buChar char="•"/>
              <a:defRPr sz="335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40640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88619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8862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8862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8862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8862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88620" algn="l" rtl="0">
              <a:lnSpc>
                <a:spcPct val="90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2520"/>
              <a:buFont typeface="Arial"/>
              <a:buChar char="•"/>
              <a:defRPr sz="252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8011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240530" y="8898892"/>
            <a:ext cx="432054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9041130" y="8898892"/>
            <a:ext cx="2880360" cy="51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79"/>
              <a:buFont typeface="Arial"/>
              <a:buNone/>
              <a:defRPr sz="167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2"/>
          <p:cNvSpPr/>
          <p:nvPr/>
        </p:nvSpPr>
        <p:spPr>
          <a:xfrm>
            <a:off x="6494918" y="198179"/>
            <a:ext cx="6179415" cy="9136970"/>
          </a:xfrm>
          <a:prstGeom prst="rect">
            <a:avLst/>
          </a:prstGeom>
          <a:blipFill rotWithShape="1">
            <a:blip r:embed="rId3">
              <a:alphaModFix amt="30000"/>
            </a:blip>
            <a:tile tx="0" ty="0" sx="100000" sy="100000" flip="none" algn="tl"/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2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2"/>
          <p:cNvSpPr/>
          <p:nvPr/>
        </p:nvSpPr>
        <p:spPr>
          <a:xfrm>
            <a:off x="162229" y="203815"/>
            <a:ext cx="6180068" cy="9137934"/>
          </a:xfrm>
          <a:prstGeom prst="rect">
            <a:avLst/>
          </a:prstGeom>
          <a:blipFill rotWithShape="1">
            <a:blip r:embed="rId3">
              <a:alphaModFix amt="30000"/>
            </a:blip>
            <a:tile tx="0" ty="0" sx="100000" sy="100000" flip="none" algn="tl"/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23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16" name="Google Shape;116;p12"/>
          <p:cNvCxnSpPr/>
          <p:nvPr/>
        </p:nvCxnSpPr>
        <p:spPr>
          <a:xfrm>
            <a:off x="6488881" y="505998"/>
            <a:ext cx="6158249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7" name="Google Shape;117;p12"/>
          <p:cNvSpPr txBox="1"/>
          <p:nvPr/>
        </p:nvSpPr>
        <p:spPr>
          <a:xfrm>
            <a:off x="8817911" y="215078"/>
            <a:ext cx="1500188" cy="29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 algn="ctr"/>
            <a:r>
              <a:rPr lang="en-US" altLang="zh-TW" sz="1323" dirty="0" err="1">
                <a:latin typeface="標楷體" panose="03000509000000000000" pitchFamily="65" charset="-120"/>
                <a:ea typeface="標楷體" panose="03000509000000000000" pitchFamily="65" charset="-120"/>
              </a:rPr>
              <a:t>3B</a:t>
            </a:r>
            <a:endParaRPr lang="en-US" altLang="zh-TW" sz="12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18" name="Google Shape;118;p12"/>
          <p:cNvCxnSpPr/>
          <p:nvPr/>
        </p:nvCxnSpPr>
        <p:spPr>
          <a:xfrm>
            <a:off x="6494548" y="9341749"/>
            <a:ext cx="6158249" cy="0"/>
          </a:xfrm>
          <a:prstGeom prst="straightConnector1">
            <a:avLst/>
          </a:prstGeom>
          <a:noFill/>
          <a:ln w="28575" cap="flat" cmpd="sng">
            <a:solidFill>
              <a:srgbClr val="222A3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9" name="Google Shape;119;p12"/>
          <p:cNvSpPr txBox="1"/>
          <p:nvPr/>
        </p:nvSpPr>
        <p:spPr>
          <a:xfrm>
            <a:off x="12340790" y="197749"/>
            <a:ext cx="310953" cy="292373"/>
          </a:xfrm>
          <a:prstGeom prst="rect">
            <a:avLst/>
          </a:prstGeom>
          <a:solidFill>
            <a:srgbClr val="795830"/>
          </a:solidFill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algn="ctr"/>
            <a:r>
              <a:rPr lang="en-US" altLang="zh-TW" sz="90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3B</a:t>
            </a:r>
            <a:endParaRPr lang="en-US" altLang="zh-TW" sz="9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  <a:p>
            <a:pPr algn="ctr"/>
            <a:r>
              <a:rPr lang="en-US" altLang="zh-TW" sz="90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3B</a:t>
            </a:r>
            <a:endParaRPr lang="en-US" altLang="zh-TW" sz="9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0" name="Google Shape;120;p12"/>
          <p:cNvSpPr txBox="1"/>
          <p:nvPr/>
        </p:nvSpPr>
        <p:spPr>
          <a:xfrm>
            <a:off x="6506351" y="264236"/>
            <a:ext cx="1653817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lvl="0"/>
            <a:r>
              <a:rPr lang="en-US" altLang="zh-TW" sz="1000" dirty="0"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2022</a:t>
            </a:r>
            <a:r>
              <a:rPr lang="zh-TW" altLang="en-US" sz="1000" dirty="0"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年</a:t>
            </a:r>
            <a:r>
              <a:rPr lang="en-US" altLang="zh-TW" sz="1000" dirty="0"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03</a:t>
            </a:r>
            <a:r>
              <a:rPr lang="zh-TW" altLang="en-US" sz="1000" dirty="0"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月</a:t>
            </a:r>
            <a:r>
              <a:rPr lang="en-US" altLang="zh-TW" sz="1000" dirty="0"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16</a:t>
            </a:r>
            <a:r>
              <a:rPr lang="zh-TW" altLang="en-US" sz="1000" dirty="0"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日</a:t>
            </a:r>
            <a:endParaRPr lang="zh-TW" altLang="en-US" sz="1000" dirty="0">
              <a:latin typeface="標楷體" panose="03000509000000000000" pitchFamily="65" charset="-120"/>
              <a:ea typeface="標楷體" panose="03000509000000000000" pitchFamily="65" charset="-120"/>
              <a:cs typeface="BiauKai"/>
              <a:sym typeface="BiauKai"/>
            </a:endParaRPr>
          </a:p>
        </p:txBody>
      </p:sp>
      <p:sp>
        <p:nvSpPr>
          <p:cNvPr id="121" name="Google Shape;121;p12"/>
          <p:cNvSpPr txBox="1"/>
          <p:nvPr/>
        </p:nvSpPr>
        <p:spPr>
          <a:xfrm>
            <a:off x="185193" y="264771"/>
            <a:ext cx="1653991" cy="2461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 b="0" i="0" u="none" strike="noStrike" cap="none" dirty="0" smtClean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202</a:t>
            </a:r>
            <a:r>
              <a:rPr lang="en-US" altLang="zh-TW" sz="1000" b="0" i="0" u="none" strike="noStrike" cap="none" dirty="0" smtClean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2</a:t>
            </a:r>
            <a:r>
              <a:rPr lang="zh-TW" sz="1000" b="0" i="0" u="none" strike="noStrike" cap="none" dirty="0" smtClean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年</a:t>
            </a:r>
            <a:r>
              <a:rPr lang="en-US" altLang="zh-TW" sz="1000" b="0" i="0" u="none" strike="noStrike" cap="none" dirty="0" smtClean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03</a:t>
            </a:r>
            <a:r>
              <a:rPr lang="zh-TW" sz="1000" b="0" i="0" u="none" strike="noStrike" cap="none" dirty="0" smtClean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月1</a:t>
            </a:r>
            <a:r>
              <a:rPr lang="en-US" altLang="zh-TW" sz="1000" b="0" i="0" u="none" strike="noStrike" cap="none" dirty="0" smtClean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6</a:t>
            </a:r>
            <a:r>
              <a:rPr lang="zh-TW" sz="1000" b="0" i="0" u="none" strike="noStrike" cap="none" dirty="0" smtClean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BiauKai"/>
                <a:sym typeface="BiauKai"/>
              </a:rPr>
              <a:t>日</a:t>
            </a:r>
            <a:endParaRPr sz="1000" b="0" i="0" u="none" strike="noStrike" cap="none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  <a:cs typeface="BiauKai"/>
              <a:sym typeface="BiauKai"/>
            </a:endParaRPr>
          </a:p>
        </p:txBody>
      </p:sp>
      <p:cxnSp>
        <p:nvCxnSpPr>
          <p:cNvPr id="122" name="Google Shape;122;p12"/>
          <p:cNvCxnSpPr/>
          <p:nvPr/>
        </p:nvCxnSpPr>
        <p:spPr>
          <a:xfrm>
            <a:off x="185195" y="505065"/>
            <a:ext cx="6158900" cy="0"/>
          </a:xfrm>
          <a:prstGeom prst="straightConnector1">
            <a:avLst/>
          </a:prstGeom>
          <a:noFill/>
          <a:ln w="19050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3" name="Google Shape;123;p12"/>
          <p:cNvSpPr txBox="1"/>
          <p:nvPr/>
        </p:nvSpPr>
        <p:spPr>
          <a:xfrm>
            <a:off x="2514472" y="215043"/>
            <a:ext cx="1500346" cy="295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323" b="0" i="0" u="none" strike="noStrike" cap="none" dirty="0" err="1" smtClean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Arial"/>
              </a:rPr>
              <a:t>3B</a:t>
            </a:r>
            <a:endParaRPr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cxnSp>
        <p:nvCxnSpPr>
          <p:cNvPr id="124" name="Google Shape;124;p12"/>
          <p:cNvCxnSpPr/>
          <p:nvPr/>
        </p:nvCxnSpPr>
        <p:spPr>
          <a:xfrm>
            <a:off x="190863" y="9341749"/>
            <a:ext cx="6158900" cy="0"/>
          </a:xfrm>
          <a:prstGeom prst="straightConnector1">
            <a:avLst/>
          </a:prstGeom>
          <a:noFill/>
          <a:ln w="28575" cap="flat" cmpd="sng">
            <a:solidFill>
              <a:srgbClr val="222A35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5" name="Google Shape;125;p12"/>
          <p:cNvSpPr txBox="1"/>
          <p:nvPr/>
        </p:nvSpPr>
        <p:spPr>
          <a:xfrm>
            <a:off x="6037349" y="197749"/>
            <a:ext cx="310985" cy="292373"/>
          </a:xfrm>
          <a:prstGeom prst="rect">
            <a:avLst/>
          </a:prstGeom>
          <a:solidFill>
            <a:srgbClr val="795830"/>
          </a:solidFill>
          <a:ln>
            <a:noFill/>
          </a:ln>
        </p:spPr>
        <p:txBody>
          <a:bodyPr spcFirstLastPara="1" wrap="square" lIns="0" tIns="15225" rIns="0" bIns="0" anchor="t" anchorCtr="0">
            <a:spAutoFit/>
          </a:bodyPr>
          <a:lstStyle/>
          <a:p>
            <a:pPr algn="ctr"/>
            <a:r>
              <a:rPr lang="en-US" altLang="zh-TW" sz="90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3B</a:t>
            </a:r>
            <a:r>
              <a:rPr lang="en-US" altLang="zh-TW" sz="9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/>
            </a:r>
            <a:br>
              <a:rPr lang="en-US" altLang="zh-TW" sz="9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</a:br>
            <a:r>
              <a:rPr lang="en-US" altLang="zh-TW" sz="900" dirty="0" err="1" smtClean="0">
                <a:latin typeface="標楷體" panose="03000509000000000000" pitchFamily="65" charset="-120"/>
                <a:ea typeface="標楷體" panose="03000509000000000000" pitchFamily="65" charset="-120"/>
              </a:rPr>
              <a:t>3B</a:t>
            </a:r>
            <a:endParaRPr lang="en-US" altLang="zh-TW" sz="9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26" name="Google Shape;126;p12"/>
          <p:cNvSpPr txBox="1"/>
          <p:nvPr/>
        </p:nvSpPr>
        <p:spPr>
          <a:xfrm>
            <a:off x="281386" y="2131545"/>
            <a:ext cx="3048340" cy="13849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400" b="1" i="0" u="none" strike="noStrike" cap="none" dirty="0" smtClean="0">
                <a:solidFill>
                  <a:srgbClr val="002060"/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Arial"/>
              </a:rPr>
              <a:t>三角形的家族</a:t>
            </a:r>
            <a:endParaRPr sz="2400" b="1" i="0" u="none" strike="noStrike" cap="none" dirty="0">
              <a:solidFill>
                <a:srgbClr val="002060"/>
              </a:solidFill>
              <a:latin typeface="標楷體" panose="03000509000000000000" pitchFamily="65" charset="-120"/>
              <a:ea typeface="標楷體" panose="03000509000000000000" pitchFamily="65" charset="-120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600" b="1" i="0" u="none" strike="noStrike" cap="none" dirty="0" smtClean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Arial"/>
              </a:rPr>
              <a:t>正三角形、等腰三角形和不等長（不規則）三角形</a:t>
            </a:r>
            <a:endParaRPr sz="1600" b="1" i="0" u="none" strike="noStrike" cap="none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  <a:sym typeface="Arial"/>
            </a:endParaRPr>
          </a:p>
        </p:txBody>
      </p:sp>
      <p:sp>
        <p:nvSpPr>
          <p:cNvPr id="127" name="Google Shape;127;p12"/>
          <p:cNvSpPr txBox="1"/>
          <p:nvPr/>
        </p:nvSpPr>
        <p:spPr>
          <a:xfrm>
            <a:off x="9628274" y="628760"/>
            <a:ext cx="2952609" cy="261570"/>
          </a:xfrm>
          <a:prstGeom prst="rect">
            <a:avLst/>
          </a:prstGeom>
          <a:solidFill>
            <a:schemeClr val="lt1"/>
          </a:solidFill>
          <a:ln w="254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100" b="0" i="0" u="none" strike="noStrike" cap="none" dirty="0" smtClean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Arial"/>
              </a:rPr>
              <a:t>50112</a:t>
            </a:r>
            <a:r>
              <a:rPr lang="zh-TW" altLang="en-US" sz="1100" b="0" i="0" u="none" strike="noStrike" cap="none" dirty="0" smtClean="0">
                <a:solidFill>
                  <a:schemeClr val="dk1"/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Arial"/>
              </a:rPr>
              <a:t>鍾定栩　製作</a:t>
            </a:r>
            <a:endParaRPr sz="1100" b="0" i="0" u="none" strike="noStrike" cap="none" dirty="0">
              <a:solidFill>
                <a:schemeClr val="dk1"/>
              </a:solidFill>
              <a:latin typeface="標楷體" panose="03000509000000000000" pitchFamily="65" charset="-120"/>
              <a:ea typeface="標楷體" panose="03000509000000000000" pitchFamily="65" charset="-120"/>
              <a:sym typeface="Arial"/>
            </a:endParaRPr>
          </a:p>
        </p:txBody>
      </p:sp>
      <p:sp>
        <p:nvSpPr>
          <p:cNvPr id="129" name="Google Shape;129;p12"/>
          <p:cNvSpPr txBox="1"/>
          <p:nvPr/>
        </p:nvSpPr>
        <p:spPr>
          <a:xfrm>
            <a:off x="355558" y="3483204"/>
            <a:ext cx="2851308" cy="1015622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zh-TW" altLang="en-US" sz="1500" b="0" i="0" u="none" strike="noStrike" cap="none" dirty="0" smtClean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  <a:sym typeface="Arial"/>
              </a:rPr>
              <a:t>正三角形：三邊等長；等腰三角形：兩條邊等長，一邊不等長；</a:t>
            </a:r>
            <a:r>
              <a:rPr lang="zh-TW" altLang="en-US" sz="1500" dirty="0">
                <a:latin typeface="標楷體" panose="03000509000000000000" pitchFamily="65" charset="-120"/>
                <a:ea typeface="標楷體" panose="03000509000000000000" pitchFamily="65" charset="-120"/>
              </a:rPr>
              <a:t>不等長（不規則）</a:t>
            </a:r>
            <a:r>
              <a:rPr lang="zh-TW" altLang="en-US" sz="15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三角形：每一邊都不一樣長，</a:t>
            </a:r>
            <a:endParaRPr lang="zh-TW" altLang="en-US" sz="1500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143" name="Google Shape;143;p12"/>
          <p:cNvSpPr/>
          <p:nvPr/>
        </p:nvSpPr>
        <p:spPr>
          <a:xfrm>
            <a:off x="1582006" y="797915"/>
            <a:ext cx="2954655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5400" b="1" i="0" u="none" strike="noStrike" cap="none" dirty="0" smtClean="0">
                <a:solidFill>
                  <a:srgbClr val="FF0000"/>
                </a:solidFill>
                <a:latin typeface="文鼎標楷虛線國字" panose="03000600000000000000" pitchFamily="66" charset="-120"/>
                <a:ea typeface="文鼎標楷虛線國字" panose="03000600000000000000" pitchFamily="66" charset="-120"/>
                <a:sym typeface="Arial"/>
              </a:rPr>
              <a:t>三角形</a:t>
            </a:r>
            <a:endParaRPr sz="5400" b="1" i="0" u="none" strike="noStrike" cap="none" dirty="0">
              <a:solidFill>
                <a:srgbClr val="FF0000"/>
              </a:solidFill>
              <a:latin typeface="文鼎標楷虛線國字" panose="03000600000000000000" pitchFamily="66" charset="-120"/>
              <a:ea typeface="文鼎標楷虛線國字" panose="03000600000000000000" pitchFamily="66" charset="-120"/>
              <a:sym typeface="Arial"/>
            </a:endParaRPr>
          </a:p>
        </p:txBody>
      </p:sp>
      <p:sp>
        <p:nvSpPr>
          <p:cNvPr id="144" name="Google Shape;144;p12"/>
          <p:cNvSpPr txBox="1"/>
          <p:nvPr/>
        </p:nvSpPr>
        <p:spPr>
          <a:xfrm>
            <a:off x="1781212" y="1813677"/>
            <a:ext cx="460159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400" b="1" i="0" u="sng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鍾定栩</a:t>
            </a:r>
            <a:r>
              <a:rPr lang="zh-TW" altLang="en-US" sz="1400" b="1" i="0" strike="noStrike" cap="none" dirty="0" smtClean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　製作</a:t>
            </a:r>
            <a:endParaRPr sz="1400" b="1" i="0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126;p12"/>
          <p:cNvSpPr txBox="1"/>
          <p:nvPr/>
        </p:nvSpPr>
        <p:spPr>
          <a:xfrm>
            <a:off x="6494548" y="890330"/>
            <a:ext cx="304834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400" b="1" dirty="0">
                <a:solidFill>
                  <a:srgbClr val="00206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三角形的構成</a:t>
            </a:r>
            <a:r>
              <a:rPr lang="zh-TW" altLang="en-US" sz="2400" b="1" dirty="0" smtClean="0">
                <a:solidFill>
                  <a:srgbClr val="00206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條件</a:t>
            </a:r>
            <a:endParaRPr sz="2400" b="1" i="0" u="none" strike="noStrike" cap="none" dirty="0">
              <a:solidFill>
                <a:srgbClr val="002060"/>
              </a:solidFill>
              <a:latin typeface="標楷體" panose="03000509000000000000" pitchFamily="65" charset="-120"/>
              <a:ea typeface="標楷體" panose="03000509000000000000" pitchFamily="65" charset="-120"/>
              <a:sym typeface="Arial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600" b="1" dirty="0">
                <a:latin typeface="標楷體" panose="03000509000000000000" pitchFamily="65" charset="-120"/>
                <a:ea typeface="標楷體" panose="03000509000000000000" pitchFamily="65" charset="-120"/>
              </a:rPr>
              <a:t>兩邊之和大於第三邊</a:t>
            </a:r>
            <a:endParaRPr sz="1600" b="1" i="0" u="none" strike="noStrike" cap="none" dirty="0">
              <a:solidFill>
                <a:srgbClr val="000000"/>
              </a:solidFill>
              <a:latin typeface="標楷體" panose="03000509000000000000" pitchFamily="65" charset="-120"/>
              <a:ea typeface="標楷體" panose="03000509000000000000" pitchFamily="65" charset="-120"/>
              <a:sym typeface="Arial"/>
            </a:endParaRPr>
          </a:p>
        </p:txBody>
      </p:sp>
      <p:sp>
        <p:nvSpPr>
          <p:cNvPr id="34" name="Google Shape;129;p12"/>
          <p:cNvSpPr txBox="1"/>
          <p:nvPr/>
        </p:nvSpPr>
        <p:spPr>
          <a:xfrm>
            <a:off x="6530620" y="1949889"/>
            <a:ext cx="2851308" cy="170812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zh-TW" altLang="en-US" sz="1500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三角形最主要的構成條件是「兩邊之和大於第三邊」。如果最短的兩邊加起來小於第三邊，那麼就無法構成三角形。如果最短兩邊加起來剛好等於第三邊，那麼就會變成一條直線，就不是三角形了。</a:t>
            </a:r>
            <a:endParaRPr lang="en-US" altLang="zh-TW" sz="1500" dirty="0" smtClean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58029" y="5203726"/>
            <a:ext cx="3381062" cy="2535796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339144" y="5711226"/>
            <a:ext cx="3267906" cy="2450929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92103" y="2197286"/>
            <a:ext cx="2978479" cy="2233859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2848069" y="4758022"/>
            <a:ext cx="400110" cy="227482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TW" altLang="en-US" smtClean="0">
                <a:latin typeface="標楷體" panose="03000509000000000000" pitchFamily="65" charset="-120"/>
                <a:ea typeface="標楷體" panose="03000509000000000000" pitchFamily="65" charset="-120"/>
              </a:rPr>
              <a:t>不等長（不規則）三角形</a:t>
            </a:r>
            <a:r>
              <a:rPr lang="zh-TW" altLang="en-US" smtClean="0">
                <a:latin typeface="標楷體" panose="03000509000000000000" pitchFamily="65" charset="-120"/>
                <a:ea typeface="標楷體" panose="03000509000000000000" pitchFamily="65" charset="-120"/>
              </a:rPr>
              <a:t>↓</a:t>
            </a:r>
            <a:endParaRPr lang="zh-TW" altLang="en-US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3448472" y="5376664"/>
            <a:ext cx="24482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正三角形↓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3764303" y="1824976"/>
            <a:ext cx="400110" cy="293304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TW" altLang="en-US" dirty="0" smtClean="0">
                <a:latin typeface="標楷體" panose="03000509000000000000" pitchFamily="65" charset="-120"/>
                <a:ea typeface="標楷體" panose="03000509000000000000" pitchFamily="65" charset="-120"/>
              </a:rPr>
              <a:t>等腰三角形↑</a:t>
            </a:r>
            <a:endParaRPr lang="zh-TW" altLang="en-US" dirty="0">
              <a:latin typeface="標楷體" panose="03000509000000000000" pitchFamily="65" charset="-120"/>
              <a:ea typeface="標楷體" panose="03000509000000000000" pitchFamily="65" charset="-12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5" t="8895" b="23284"/>
          <a:stretch/>
        </p:blipFill>
        <p:spPr bwMode="auto">
          <a:xfrm>
            <a:off x="7379510" y="4277828"/>
            <a:ext cx="4497528" cy="1890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1" t="18536" r="4718" b="17246"/>
          <a:stretch/>
        </p:blipFill>
        <p:spPr bwMode="auto">
          <a:xfrm>
            <a:off x="7761374" y="6471624"/>
            <a:ext cx="3733800" cy="149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文字方塊 10"/>
          <p:cNvSpPr txBox="1"/>
          <p:nvPr/>
        </p:nvSpPr>
        <p:spPr>
          <a:xfrm>
            <a:off x="7772858" y="6168753"/>
            <a:ext cx="395653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可以組成三角形↑　　　　無法組成三角形↓</a:t>
            </a:r>
            <a:endParaRPr lang="zh-TW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147</Words>
  <Application>Microsoft Office PowerPoint</Application>
  <PresentationFormat>A3 紙張 (297x420 公釐)</PresentationFormat>
  <Paragraphs>20</Paragraphs>
  <Slides>1</Slides>
  <Notes>1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</vt:i4>
      </vt:variant>
    </vt:vector>
  </HeadingPairs>
  <TitlesOfParts>
    <vt:vector size="2" baseType="lpstr">
      <vt:lpstr>Office 佈景主題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user</dc:creator>
  <cp:lastModifiedBy>user</cp:lastModifiedBy>
  <cp:revision>5</cp:revision>
  <dcterms:modified xsi:type="dcterms:W3CDTF">2022-03-16T05:58:10Z</dcterms:modified>
</cp:coreProperties>
</file>